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18" r:id="rId2"/>
    <p:sldId id="329" r:id="rId3"/>
    <p:sldId id="333" r:id="rId4"/>
    <p:sldId id="330" r:id="rId5"/>
    <p:sldId id="341" r:id="rId6"/>
    <p:sldId id="339" r:id="rId7"/>
    <p:sldId id="342" r:id="rId8"/>
    <p:sldId id="340" r:id="rId9"/>
    <p:sldId id="343" r:id="rId10"/>
    <p:sldId id="345" r:id="rId11"/>
    <p:sldId id="344" r:id="rId12"/>
    <p:sldId id="347" r:id="rId13"/>
    <p:sldId id="348" r:id="rId14"/>
    <p:sldId id="349" r:id="rId15"/>
    <p:sldId id="350" r:id="rId16"/>
    <p:sldId id="355" r:id="rId17"/>
    <p:sldId id="357" r:id="rId18"/>
    <p:sldId id="358" r:id="rId19"/>
    <p:sldId id="359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0" r:id="rId28"/>
    <p:sldId id="368" r:id="rId29"/>
    <p:sldId id="369" r:id="rId30"/>
    <p:sldId id="356" r:id="rId31"/>
    <p:sldId id="370" r:id="rId32"/>
    <p:sldId id="371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3" r:id="rId46"/>
    <p:sldId id="372" r:id="rId47"/>
    <p:sldId id="373" r:id="rId48"/>
    <p:sldId id="375" r:id="rId49"/>
    <p:sldId id="376" r:id="rId50"/>
    <p:sldId id="377" r:id="rId51"/>
    <p:sldId id="378" r:id="rId52"/>
    <p:sldId id="379" r:id="rId53"/>
    <p:sldId id="374" r:id="rId54"/>
    <p:sldId id="351" r:id="rId55"/>
    <p:sldId id="394" r:id="rId56"/>
    <p:sldId id="352" r:id="rId57"/>
    <p:sldId id="395" r:id="rId58"/>
    <p:sldId id="353" r:id="rId59"/>
    <p:sldId id="397" r:id="rId60"/>
    <p:sldId id="398" r:id="rId61"/>
    <p:sldId id="399" r:id="rId62"/>
    <p:sldId id="400" r:id="rId63"/>
    <p:sldId id="401" r:id="rId64"/>
    <p:sldId id="337" r:id="rId65"/>
  </p:sldIdLst>
  <p:sldSz cx="12188825" cy="6858000"/>
  <p:notesSz cx="6858000" cy="91440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5332" autoAdjust="0"/>
  </p:normalViewPr>
  <p:slideViewPr>
    <p:cSldViewPr showGuides="1">
      <p:cViewPr varScale="1">
        <p:scale>
          <a:sx n="88" d="100"/>
          <a:sy n="88" d="100"/>
        </p:scale>
        <p:origin x="360" y="6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507-AA84-4330-ACFD-DA37755AE71A}" type="datetime1">
              <a:rPr lang="en-US" smtClean="0"/>
              <a:t>11/4/2022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3B97-B900-437F-B80C-0EC56689A78F}" type="datetime1">
              <a:rPr lang="en-US" smtClean="0"/>
              <a:t>11/4/2022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7E54-2079-4B5A-8C18-E9E85E5745E1}" type="datetime1">
              <a:rPr lang="en-US" smtClean="0"/>
              <a:t>11/4/2022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3E696-DCF4-4010-8B3A-E3790817EC8B}" type="datetime1">
              <a:rPr lang="en-US" smtClean="0"/>
              <a:t>11/4/2022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E29B-9BF2-4A8E-ADB0-289F1F8B0349}" type="datetime1">
              <a:rPr lang="en-US" smtClean="0"/>
              <a:t>11/4/2022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B40B-472D-48D4-A0CF-1D6CD2D76ECE}" type="datetime1">
              <a:rPr lang="en-US" smtClean="0"/>
              <a:t>11/4/2022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52BB-1DA7-4CF8-A408-B191ABC28C39}" type="datetime1">
              <a:rPr lang="en-US" smtClean="0"/>
              <a:t>11/4/2022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A8AF-0816-459D-8877-CF2BD1909758}" type="datetime1">
              <a:rPr lang="en-US" smtClean="0"/>
              <a:t>11/4/2022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4533-F7AC-4FB1-957D-EB909D06C88D}" type="datetime1">
              <a:rPr lang="en-US" smtClean="0"/>
              <a:t>11/4/2022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99509-D1D4-4A29-9C9E-4C88B8D144C6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Person’s Income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Submitted by: Rida Riaz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name: </a:t>
            </a:r>
            <a:r>
              <a:rPr lang="en-US" dirty="0" err="1" smtClean="0"/>
              <a:t>Census.cvs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432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11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1"/>
            <a:ext cx="9829799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9" y="1831975"/>
            <a:ext cx="9686925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469088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age:</a:t>
            </a:r>
            <a:r>
              <a:rPr lang="en-US" dirty="0"/>
              <a:t> This represent age of the person. Minimum age of the person is 17 and maximum is 90. As mean &gt; median, it's </a:t>
            </a:r>
            <a:r>
              <a:rPr lang="en-US" b="1" dirty="0"/>
              <a:t>rightly skewed</a:t>
            </a:r>
            <a:r>
              <a:rPr lang="en-US" dirty="0"/>
              <a:t>.</a:t>
            </a:r>
          </a:p>
          <a:p>
            <a:r>
              <a:rPr lang="en-US" b="1" dirty="0" err="1"/>
              <a:t>workclass</a:t>
            </a:r>
            <a:r>
              <a:rPr lang="en-US" b="1" dirty="0"/>
              <a:t>:</a:t>
            </a:r>
            <a:r>
              <a:rPr lang="en-US" dirty="0"/>
              <a:t> This column represent the sector in which a person work. It has 8 unique values. And mostly people worked in </a:t>
            </a:r>
            <a:r>
              <a:rPr lang="en-US" b="1" dirty="0"/>
              <a:t>private sector </a:t>
            </a:r>
            <a:r>
              <a:rPr lang="en-US" dirty="0"/>
              <a:t>(24532)</a:t>
            </a:r>
          </a:p>
          <a:p>
            <a:r>
              <a:rPr lang="en-US" b="1" dirty="0"/>
              <a:t>Education:</a:t>
            </a:r>
            <a:r>
              <a:rPr lang="en-US" dirty="0"/>
              <a:t> This column represent the education of a person. It has 16 unique values. And mostly people are </a:t>
            </a:r>
            <a:r>
              <a:rPr lang="en-US" b="1" dirty="0"/>
              <a:t>HS-grad </a:t>
            </a:r>
            <a:r>
              <a:rPr lang="en-US" dirty="0"/>
              <a:t>(10501)</a:t>
            </a:r>
          </a:p>
          <a:p>
            <a:r>
              <a:rPr lang="en-US" b="1" dirty="0" err="1"/>
              <a:t>education.number</a:t>
            </a:r>
            <a:r>
              <a:rPr lang="en-US" b="1" dirty="0"/>
              <a:t>:</a:t>
            </a:r>
            <a:r>
              <a:rPr lang="en-US" dirty="0"/>
              <a:t> Level of education range from 1 - 16. As Mean slightly &gt; Median, it's </a:t>
            </a:r>
            <a:r>
              <a:rPr lang="en-US" b="1" dirty="0"/>
              <a:t>slightly rightly skewed.</a:t>
            </a:r>
            <a:endParaRPr lang="en-US" dirty="0"/>
          </a:p>
          <a:p>
            <a:r>
              <a:rPr lang="en-US" b="1" dirty="0" err="1"/>
              <a:t>marital.status</a:t>
            </a:r>
            <a:r>
              <a:rPr lang="en-US" b="1" dirty="0"/>
              <a:t>:</a:t>
            </a:r>
            <a:r>
              <a:rPr lang="en-US" dirty="0"/>
              <a:t> The column represent the marital status of a person. It has 7 unique values. And mostly people are </a:t>
            </a:r>
            <a:r>
              <a:rPr lang="en-US" b="1" dirty="0"/>
              <a:t>Married-civ-spouse </a:t>
            </a:r>
            <a:r>
              <a:rPr lang="en-US" dirty="0"/>
              <a:t>(14976)</a:t>
            </a:r>
          </a:p>
          <a:p>
            <a:r>
              <a:rPr lang="en-US" b="1" dirty="0"/>
              <a:t>occupation:</a:t>
            </a:r>
            <a:r>
              <a:rPr lang="en-US" dirty="0"/>
              <a:t> The column represent the occupation of a person. It has 14 unique values. And mostly people are </a:t>
            </a:r>
            <a:r>
              <a:rPr lang="en-US" b="1" dirty="0"/>
              <a:t>Prof-specialty </a:t>
            </a:r>
            <a:r>
              <a:rPr lang="en-US" dirty="0"/>
              <a:t>(5983)</a:t>
            </a:r>
          </a:p>
          <a:p>
            <a:r>
              <a:rPr lang="en-US" b="1" dirty="0"/>
              <a:t>relationship:</a:t>
            </a:r>
            <a:r>
              <a:rPr lang="en-US" dirty="0"/>
              <a:t> The column represent the relationship of a person in family. It has 6 unique values. And mostly people are </a:t>
            </a:r>
            <a:r>
              <a:rPr lang="en-US" b="1" dirty="0"/>
              <a:t>Husband </a:t>
            </a:r>
            <a:r>
              <a:rPr lang="en-US" dirty="0"/>
              <a:t>(13193)</a:t>
            </a:r>
          </a:p>
          <a:p>
            <a:r>
              <a:rPr lang="en-US" b="1" dirty="0"/>
              <a:t>race:</a:t>
            </a:r>
            <a:r>
              <a:rPr lang="en-US" dirty="0"/>
              <a:t> The column represent the race of a person. It has 5 unique values. And mostly people are of </a:t>
            </a:r>
            <a:r>
              <a:rPr lang="en-US" b="1" dirty="0"/>
              <a:t>White race</a:t>
            </a:r>
            <a:r>
              <a:rPr lang="en-US" dirty="0"/>
              <a:t>(27816)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/>
              <a:t>sex:</a:t>
            </a:r>
            <a:r>
              <a:rPr lang="en-US" dirty="0"/>
              <a:t> The column represent the gender of a person. It has 2 unique values. And mostly people are </a:t>
            </a:r>
            <a:r>
              <a:rPr lang="en-US" b="1" dirty="0"/>
              <a:t>Male </a:t>
            </a:r>
            <a:r>
              <a:rPr lang="en-US" dirty="0"/>
              <a:t>(21790)</a:t>
            </a:r>
          </a:p>
          <a:p>
            <a:r>
              <a:rPr lang="en-US" b="1" dirty="0" err="1"/>
              <a:t>capital.gain</a:t>
            </a:r>
            <a:r>
              <a:rPr lang="en-US" b="1" dirty="0"/>
              <a:t>:</a:t>
            </a:r>
            <a:r>
              <a:rPr lang="en-US" dirty="0"/>
              <a:t> Capital gain by a person from 0 - 99999. As Mean </a:t>
            </a:r>
            <a:r>
              <a:rPr lang="en-US" dirty="0" err="1"/>
              <a:t>highlty</a:t>
            </a:r>
            <a:r>
              <a:rPr lang="en-US" dirty="0"/>
              <a:t> &gt; Median, it's </a:t>
            </a:r>
            <a:r>
              <a:rPr lang="en-US" b="1" dirty="0"/>
              <a:t>Highly rightly skewed.</a:t>
            </a:r>
            <a:endParaRPr lang="en-US" dirty="0"/>
          </a:p>
          <a:p>
            <a:r>
              <a:rPr lang="en-US" b="1" dirty="0" err="1"/>
              <a:t>capital.loss</a:t>
            </a:r>
            <a:r>
              <a:rPr lang="en-US" b="1" dirty="0"/>
              <a:t>:</a:t>
            </a:r>
            <a:r>
              <a:rPr lang="en-US" dirty="0"/>
              <a:t> Capital loss by a person from 0 - 4356. As Mean </a:t>
            </a:r>
            <a:r>
              <a:rPr lang="en-US" dirty="0" err="1"/>
              <a:t>highlty</a:t>
            </a:r>
            <a:r>
              <a:rPr lang="en-US" dirty="0"/>
              <a:t> &gt; Median, it's </a:t>
            </a:r>
            <a:r>
              <a:rPr lang="en-US" b="1" dirty="0"/>
              <a:t>Highly rightly skewed.</a:t>
            </a:r>
            <a:endParaRPr lang="en-US" dirty="0"/>
          </a:p>
          <a:p>
            <a:r>
              <a:rPr lang="en-US" b="1" dirty="0" err="1"/>
              <a:t>hours.per.week</a:t>
            </a:r>
            <a:r>
              <a:rPr lang="en-US" b="1" dirty="0"/>
              <a:t>:</a:t>
            </a:r>
            <a:r>
              <a:rPr lang="en-US" dirty="0"/>
              <a:t> This represent the working hours of the person in a week. Minimum working hours by the person is 1 and maximum is 99. As Mean slightly &gt; Median, it's </a:t>
            </a:r>
            <a:r>
              <a:rPr lang="en-US" b="1" dirty="0"/>
              <a:t>slightly rightly skewed.</a:t>
            </a:r>
            <a:endParaRPr lang="en-US" dirty="0"/>
          </a:p>
          <a:p>
            <a:r>
              <a:rPr lang="en-US" b="1" dirty="0" err="1"/>
              <a:t>native.country</a:t>
            </a:r>
            <a:r>
              <a:rPr lang="en-US" b="1" dirty="0"/>
              <a:t>:</a:t>
            </a:r>
            <a:r>
              <a:rPr lang="en-US" dirty="0"/>
              <a:t> The column represent the native country of a person. It has 41 unique values. And mostly people's native country is </a:t>
            </a:r>
            <a:r>
              <a:rPr lang="en-US" b="1" dirty="0"/>
              <a:t>United-States</a:t>
            </a:r>
            <a:r>
              <a:rPr lang="en-US" dirty="0"/>
              <a:t>(29753)</a:t>
            </a:r>
          </a:p>
          <a:p>
            <a:r>
              <a:rPr lang="en-US" b="1" dirty="0"/>
              <a:t>income:</a:t>
            </a:r>
            <a:r>
              <a:rPr lang="en-US" dirty="0"/>
              <a:t> Our </a:t>
            </a:r>
            <a:r>
              <a:rPr lang="en-US" dirty="0" err="1"/>
              <a:t>taget</a:t>
            </a:r>
            <a:r>
              <a:rPr lang="en-US" dirty="0"/>
              <a:t> column value is income and we wanted to check whose person like which race, </a:t>
            </a:r>
            <a:r>
              <a:rPr lang="en-US" dirty="0" err="1"/>
              <a:t>education,etc</a:t>
            </a:r>
            <a:r>
              <a:rPr lang="en-US" dirty="0"/>
              <a:t> people have income greater than </a:t>
            </a:r>
            <a:r>
              <a:rPr lang="en-US" b="1" dirty="0"/>
              <a:t>50K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61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Boxplot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13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397" y="1824335"/>
            <a:ext cx="5010150" cy="433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43" y="1838622"/>
            <a:ext cx="4724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0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Boxplot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14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22" y="1981200"/>
            <a:ext cx="5010150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1981200"/>
            <a:ext cx="4953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Boxplot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15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1861840"/>
            <a:ext cx="52101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16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5" y="1844824"/>
            <a:ext cx="7776863" cy="45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0630" y="3077170"/>
            <a:ext cx="148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are of age 36</a:t>
            </a:r>
          </a:p>
        </p:txBody>
      </p:sp>
    </p:spTree>
    <p:extLst>
      <p:ext uri="{BB962C8B-B14F-4D97-AF65-F5344CB8AC3E}">
        <p14:creationId xmlns:p14="http://schemas.microsoft.com/office/powerpoint/2010/main" val="33912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17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1916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are high school graduates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804227"/>
            <a:ext cx="8020714" cy="47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18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education level is 9 which means mostly people are High-School graduates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803441"/>
            <a:ext cx="8020714" cy="48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19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doing jobs in private sectors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794237"/>
            <a:ext cx="8020714" cy="47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489203"/>
            <a:ext cx="9829799" cy="41878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take a dataset of multiple people with different race, native country, marital status, gender </a:t>
            </a:r>
            <a:r>
              <a:rPr lang="en-US" dirty="0" err="1" smtClean="0"/>
              <a:t>etc</a:t>
            </a:r>
            <a:r>
              <a:rPr lang="en-US" dirty="0" smtClean="0"/>
              <a:t> and check whose income is greater than 50K.</a:t>
            </a:r>
          </a:p>
          <a:p>
            <a:pPr marL="0" indent="0">
              <a:buNone/>
            </a:pPr>
            <a:r>
              <a:rPr lang="en-US" dirty="0" smtClean="0"/>
              <a:t>I also use many visualizations graphs and plots to visualize the data.</a:t>
            </a:r>
          </a:p>
          <a:p>
            <a:pPr marL="0" indent="0">
              <a:buNone/>
            </a:pPr>
            <a:r>
              <a:rPr lang="en-US" dirty="0" smtClean="0"/>
              <a:t>Other than this I also use multiple algorithm like </a:t>
            </a:r>
            <a:r>
              <a:rPr lang="en-US" dirty="0" err="1" smtClean="0"/>
              <a:t>AdaBoost</a:t>
            </a:r>
            <a:r>
              <a:rPr lang="en-US" dirty="0" smtClean="0"/>
              <a:t>, decision tree, random forest, naïve </a:t>
            </a:r>
            <a:r>
              <a:rPr lang="en-US" dirty="0" err="1" smtClean="0"/>
              <a:t>bayes</a:t>
            </a:r>
            <a:r>
              <a:rPr lang="en-US" dirty="0" smtClean="0"/>
              <a:t>, and KNN etc. to check which algorithm gives the best accuracy.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20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are married-civ-spouse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72" y="1772816"/>
            <a:ext cx="8123558" cy="49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21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occupation is prof-</a:t>
            </a:r>
            <a:r>
              <a:rPr lang="en-US" dirty="0" err="1"/>
              <a:t>speciality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815453"/>
            <a:ext cx="8020714" cy="48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22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Moslty</a:t>
            </a:r>
            <a:r>
              <a:rPr lang="en-US" dirty="0"/>
              <a:t> people are husbands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815975"/>
            <a:ext cx="8020714" cy="49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23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are white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33" y="1713056"/>
            <a:ext cx="8193497" cy="49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24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70676" y="3423615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are male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36" y="1862501"/>
            <a:ext cx="5400600" cy="49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25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50796" y="3031004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</a:t>
            </a:r>
            <a:r>
              <a:rPr lang="en-US" dirty="0" smtClean="0"/>
              <a:t>people </a:t>
            </a:r>
            <a:r>
              <a:rPr lang="en-US" dirty="0"/>
              <a:t>capital gain is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844824"/>
            <a:ext cx="8208912" cy="48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6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26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2605" y="3014790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capital loss is 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945879"/>
            <a:ext cx="7920880" cy="46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27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work 40 hours per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17" y="1821432"/>
            <a:ext cx="8297613" cy="48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28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50630" y="3077170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lived in United-states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806180"/>
            <a:ext cx="8144192" cy="49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8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err="1" smtClean="0"/>
              <a:t>CountPlot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29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70676" y="3759586"/>
            <a:ext cx="213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people income is &lt;=50K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1772816"/>
            <a:ext cx="6124575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Information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name: </a:t>
            </a:r>
            <a:r>
              <a:rPr lang="en-US" dirty="0" err="1" smtClean="0"/>
              <a:t>Census.cvs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Distribution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30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973560"/>
            <a:ext cx="5040560" cy="4479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1972194"/>
            <a:ext cx="5184576" cy="42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Distribution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31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7" y="1916539"/>
            <a:ext cx="5184576" cy="448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77" y="1872720"/>
            <a:ext cx="5493048" cy="44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Distribution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32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1872975"/>
            <a:ext cx="7632848" cy="47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33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00" y="1772816"/>
            <a:ext cx="7416824" cy="49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34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758994"/>
            <a:ext cx="6875934" cy="50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35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45" y="1778718"/>
            <a:ext cx="6606734" cy="47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36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34" y="1819272"/>
            <a:ext cx="7302277" cy="48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37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73" y="1844824"/>
            <a:ext cx="6614278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38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772816"/>
            <a:ext cx="7503367" cy="49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39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3" y="1772816"/>
            <a:ext cx="7143327" cy="47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Columns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07" y="1736546"/>
            <a:ext cx="10048001" cy="46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40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61" y="1852942"/>
            <a:ext cx="7388696" cy="48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41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08" y="1765243"/>
            <a:ext cx="7014552" cy="50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42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1772816"/>
            <a:ext cx="757537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43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1812852"/>
            <a:ext cx="7585209" cy="50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8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44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1844824"/>
            <a:ext cx="6864896" cy="49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Analysis - by </a:t>
            </a:r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45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903" y="1773069"/>
            <a:ext cx="7014817" cy="49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46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831974"/>
            <a:ext cx="9001000" cy="48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</a:t>
            </a:r>
            <a:r>
              <a:rPr lang="en-US" dirty="0" smtClean="0"/>
              <a:t>Bar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47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4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989777"/>
            <a:ext cx="5400600" cy="3710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92" y="1981200"/>
            <a:ext cx="5257490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6205" y="5877272"/>
            <a:ext cx="472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17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</a:t>
            </a:r>
            <a:r>
              <a:rPr lang="en-US" dirty="0" smtClean="0"/>
              <a:t>Bar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48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4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6205" y="5877272"/>
            <a:ext cx="472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9" y="2060848"/>
            <a:ext cx="5616624" cy="3324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2051323"/>
            <a:ext cx="504056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</a:t>
            </a:r>
            <a:r>
              <a:rPr lang="en-US" dirty="0" smtClean="0"/>
              <a:t>Bar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49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4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6205" y="5877272"/>
            <a:ext cx="472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9" y="1954167"/>
            <a:ext cx="5184576" cy="337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72" y="1954167"/>
            <a:ext cx="5435996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4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Handling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name: </a:t>
            </a:r>
            <a:r>
              <a:rPr lang="en-US" dirty="0" err="1" smtClean="0"/>
              <a:t>Census.cvs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162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</a:t>
            </a:r>
            <a:r>
              <a:rPr lang="en-US" dirty="0" smtClean="0"/>
              <a:t>Bar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50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4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6205" y="5877272"/>
            <a:ext cx="472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1" y="1981199"/>
            <a:ext cx="5400600" cy="335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1934428"/>
            <a:ext cx="559486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</a:t>
            </a:r>
            <a:r>
              <a:rPr lang="en-US" dirty="0" smtClean="0"/>
              <a:t>Bar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51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4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6205" y="5877272"/>
            <a:ext cx="472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989001"/>
            <a:ext cx="5328592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1950901"/>
            <a:ext cx="54006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6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</a:t>
            </a:r>
            <a:r>
              <a:rPr lang="en-US" dirty="0" smtClean="0"/>
              <a:t>Bar Plot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52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4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6205" y="5877272"/>
            <a:ext cx="472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2219227"/>
            <a:ext cx="65341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Bivariate Analysis - by Heat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53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824335"/>
            <a:ext cx="9289032" cy="4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ivariate Analysis </a:t>
            </a:r>
            <a:r>
              <a:rPr lang="en-US" dirty="0"/>
              <a:t>- by </a:t>
            </a:r>
            <a:r>
              <a:rPr lang="en-US" dirty="0" smtClean="0"/>
              <a:t>Correlation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54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2148147"/>
            <a:ext cx="7704856" cy="302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998068" y="558924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we can see from the heat map and Correlation table the numerical columns are not really co-dependent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6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name: </a:t>
            </a:r>
            <a:r>
              <a:rPr lang="en-US" dirty="0" err="1" smtClean="0"/>
              <a:t>Census.cvs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5608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972" y="1772816"/>
            <a:ext cx="8640960" cy="49042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87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57</a:t>
            </a:fld>
            <a:endParaRPr lang="en-A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844824"/>
            <a:ext cx="9361040" cy="48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58</a:t>
            </a:fld>
            <a:endParaRPr lang="en-A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1772816"/>
            <a:ext cx="8784976" cy="50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</a:t>
            </a:r>
            <a:r>
              <a:rPr lang="en-US" dirty="0"/>
              <a:t>Forest Tree (finding important features)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59</a:t>
            </a:fld>
            <a:endParaRPr lang="en-A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1844824"/>
            <a:ext cx="88011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‘?’ with </a:t>
            </a:r>
            <a:r>
              <a:rPr lang="en-US" dirty="0" err="1" smtClean="0"/>
              <a:t>NaN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6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1737609"/>
            <a:ext cx="6943725" cy="47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Tree (finding important features)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60</a:t>
            </a:fld>
            <a:endParaRPr lang="en-A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772816"/>
            <a:ext cx="9677400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61</a:t>
            </a:fld>
            <a:endParaRPr lang="en-A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1796853"/>
            <a:ext cx="8784976" cy="50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62</a:t>
            </a:fld>
            <a:endParaRPr lang="en-A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1780484"/>
            <a:ext cx="758584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 Boost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63</a:t>
            </a:fld>
            <a:endParaRPr lang="en-A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1772816"/>
            <a:ext cx="8064896" cy="500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44" y="2852936"/>
            <a:ext cx="5257799" cy="3391272"/>
          </a:xfrm>
        </p:spPr>
        <p:txBody>
          <a:bodyPr/>
          <a:lstStyle/>
          <a:p>
            <a:r>
              <a:rPr lang="en-US" dirty="0" smtClean="0"/>
              <a:t>As we can see that Random forest Classifier gives the best accuracy.</a:t>
            </a:r>
          </a:p>
          <a:p>
            <a:r>
              <a:rPr lang="en-US" dirty="0" smtClean="0"/>
              <a:t>All the column are not really co-dependent on each other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64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Coverting</a:t>
            </a:r>
            <a:r>
              <a:rPr lang="en-US" dirty="0"/>
              <a:t> the datatype of "age", "</a:t>
            </a:r>
            <a:r>
              <a:rPr lang="en-US" dirty="0" err="1"/>
              <a:t>hours.per.week</a:t>
            </a:r>
            <a:r>
              <a:rPr lang="en-US" dirty="0"/>
              <a:t>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7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6" y="1822598"/>
            <a:ext cx="873442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missing numerical value with median and then change the datatype from float to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8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1754337"/>
            <a:ext cx="10232454" cy="46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illing </a:t>
            </a:r>
            <a:r>
              <a:rPr lang="en-US" dirty="0"/>
              <a:t>all the missing categorical values with the values whose frequency is greater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E" smtClean="0"/>
              <a:t>9</a:t>
            </a:fld>
            <a:endParaRPr lang="en-A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2413" y="198884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740018"/>
            <a:ext cx="9925050" cy="46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177</TotalTime>
  <Words>617</Words>
  <Application>Microsoft Office PowerPoint</Application>
  <PresentationFormat>Custom</PresentationFormat>
  <Paragraphs>173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Cambria</vt:lpstr>
      <vt:lpstr>Currency Symbols 16x9</vt:lpstr>
      <vt:lpstr>Person’s Income</vt:lpstr>
      <vt:lpstr>Introduction</vt:lpstr>
      <vt:lpstr>Dataset Information</vt:lpstr>
      <vt:lpstr>Data set Columns</vt:lpstr>
      <vt:lpstr>Data Handling</vt:lpstr>
      <vt:lpstr>Converting ‘?’ with NaN</vt:lpstr>
      <vt:lpstr>Coverting the datatype of "age", "hours.per.week"</vt:lpstr>
      <vt:lpstr>Replace missing numerical value with median and then change the datatype from float to int</vt:lpstr>
      <vt:lpstr>Filling all the missing categorical values with the values whose frequency is greater</vt:lpstr>
      <vt:lpstr>Exploratory Data Analysis</vt:lpstr>
      <vt:lpstr>Data Description</vt:lpstr>
      <vt:lpstr>Data Description</vt:lpstr>
      <vt:lpstr>Univariate Analysis - by Boxplot</vt:lpstr>
      <vt:lpstr>Univariate Analysis - by Boxplot</vt:lpstr>
      <vt:lpstr>Univariate Analysis - by Boxplot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CountPlot</vt:lpstr>
      <vt:lpstr>Univariate Analysis - by Distribution Plot</vt:lpstr>
      <vt:lpstr>Univariate Analysis - by Distribution Plot</vt:lpstr>
      <vt:lpstr>Univariate Analysis - by Distribution Plot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Univariate Analysis - by Pie Chart</vt:lpstr>
      <vt:lpstr>Pair Plot</vt:lpstr>
      <vt:lpstr>Bivariate Analysis - by Bar Plot</vt:lpstr>
      <vt:lpstr>Bivariate Analysis - by Bar Plot</vt:lpstr>
      <vt:lpstr>Bivariate Analysis - by Bar Plot</vt:lpstr>
      <vt:lpstr>Bivariate Analysis - by Bar Plot</vt:lpstr>
      <vt:lpstr>Bivariate Analysis - by Bar Plot</vt:lpstr>
      <vt:lpstr>Bivariate Analysis - by Bar Plot</vt:lpstr>
      <vt:lpstr>Bivariate Analysis - by Heat Map</vt:lpstr>
      <vt:lpstr>Bivariate Analysis - by Correlation </vt:lpstr>
      <vt:lpstr>Modelling</vt:lpstr>
      <vt:lpstr>Decision Tree Classifier</vt:lpstr>
      <vt:lpstr>Decision Tree Classifier</vt:lpstr>
      <vt:lpstr>Random Forest Tree</vt:lpstr>
      <vt:lpstr>Random Forest Tree (finding important features)</vt:lpstr>
      <vt:lpstr>Random Forest Tree (finding important features)</vt:lpstr>
      <vt:lpstr>KNN Classifier</vt:lpstr>
      <vt:lpstr>Naïve Bayes Classifier</vt:lpstr>
      <vt:lpstr>Ada Boost Classifier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Person’s Income Greater than 50K</dc:title>
  <dc:creator>L1F18BSCS0099 - RIDA RIAZ</dc:creator>
  <cp:lastModifiedBy>L1F18BSCS0099 - RIDA RIAZ</cp:lastModifiedBy>
  <cp:revision>25</cp:revision>
  <dcterms:created xsi:type="dcterms:W3CDTF">2022-11-03T13:28:43Z</dcterms:created>
  <dcterms:modified xsi:type="dcterms:W3CDTF">2022-11-04T13:30:54Z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